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0" r:id="rId14"/>
    <p:sldId id="267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Liczba strażaków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elete val="1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2002</c:v>
                </c:pt>
                <c:pt idx="2">
                  <c:v>2005</c:v>
                </c:pt>
                <c:pt idx="3">
                  <c:v>2007</c:v>
                </c:pt>
                <c:pt idx="4">
                  <c:v>2010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56</c:v>
                </c:pt>
                <c:pt idx="1">
                  <c:v>60</c:v>
                </c:pt>
                <c:pt idx="2">
                  <c:v>81</c:v>
                </c:pt>
                <c:pt idx="3">
                  <c:v>114</c:v>
                </c:pt>
                <c:pt idx="4">
                  <c:v>119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Młodzież MDP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howVal val="1"/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2002</c:v>
                </c:pt>
                <c:pt idx="2">
                  <c:v>2005</c:v>
                </c:pt>
                <c:pt idx="3">
                  <c:v>2007</c:v>
                </c:pt>
                <c:pt idx="4">
                  <c:v>2010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20</c:v>
                </c:pt>
                <c:pt idx="3">
                  <c:v>26</c:v>
                </c:pt>
                <c:pt idx="4">
                  <c:v>40</c:v>
                </c:pt>
              </c:numCache>
            </c:numRef>
          </c:val>
        </c:ser>
        <c:shape val="cylinder"/>
        <c:axId val="88770816"/>
        <c:axId val="88817664"/>
        <c:axId val="0"/>
      </c:bar3DChart>
      <c:catAx>
        <c:axId val="88770816"/>
        <c:scaling>
          <c:orientation val="minMax"/>
        </c:scaling>
        <c:axPos val="b"/>
        <c:numFmt formatCode="General" sourceLinked="1"/>
        <c:tickLblPos val="nextTo"/>
        <c:crossAx val="88817664"/>
        <c:crosses val="autoZero"/>
        <c:auto val="1"/>
        <c:lblAlgn val="ctr"/>
        <c:lblOffset val="100"/>
      </c:catAx>
      <c:valAx>
        <c:axId val="88817664"/>
        <c:scaling>
          <c:orientation val="minMax"/>
        </c:scaling>
        <c:axPos val="l"/>
        <c:majorGridlines/>
        <c:numFmt formatCode="General" sourceLinked="1"/>
        <c:tickLblPos val="nextTo"/>
        <c:crossAx val="8877081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123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5125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6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7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8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9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0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1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2" name="Rectangle 1036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3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4" name="Rectangle 1038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5" name="Rectangle 1039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6" name="Rectangle 1040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7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8" name="Rectangle 1042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39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0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1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2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3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4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5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6" name="Rectangle 1050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7" name="Rectangle 1051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8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49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50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51" name="Rectangle 1055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52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53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5154" name="Rectangle 1058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155" name="Rectangle 10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5156" name="Rectangle 106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5157" name="Rectangle 106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5158" name="Rectangle 106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3000">
              <a:srgbClr val="0047FF"/>
            </a:gs>
            <a:gs pos="28000">
              <a:srgbClr val="FF0000"/>
            </a:gs>
            <a:gs pos="42999">
              <a:srgbClr val="0047FF"/>
            </a:gs>
            <a:gs pos="58000">
              <a:srgbClr val="000082"/>
            </a:gs>
            <a:gs pos="74000">
              <a:srgbClr val="FF0000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712921-1162-4E6D-8CC3-7ECD14A4D9B8}" type="datetimeFigureOut">
              <a:rPr lang="pl-PL" smtClean="0"/>
              <a:pPr/>
              <a:t>2010-11-16</a:t>
            </a:fld>
            <a:endParaRPr lang="pl-PL"/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2BB6C4-606C-47BE-9DD5-FD7442C1AB5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 descr="F:\zdjęcia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845300" cy="553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dtytuł 2"/>
          <p:cNvSpPr>
            <a:spLocks noGrp="1"/>
          </p:cNvSpPr>
          <p:nvPr>
            <p:ph type="subTitle" sz="quarter" idx="1"/>
          </p:nvPr>
        </p:nvSpPr>
        <p:spPr>
          <a:xfrm>
            <a:off x="1043608" y="5589240"/>
            <a:ext cx="7848872" cy="960512"/>
          </a:xfrm>
        </p:spPr>
        <p:txBody>
          <a:bodyPr/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WYBORY </a:t>
            </a:r>
            <a:r>
              <a:rPr lang="pl-PL" sz="4000" b="1" dirty="0" smtClean="0">
                <a:solidFill>
                  <a:schemeClr val="tx1"/>
                </a:solidFill>
              </a:rPr>
              <a:t>SAMORZĄDOWE </a:t>
            </a:r>
            <a:r>
              <a:rPr lang="pl-PL" sz="4000" b="1" dirty="0" smtClean="0">
                <a:solidFill>
                  <a:schemeClr val="tx1"/>
                </a:solidFill>
              </a:rPr>
              <a:t>2010 Lista nr 19 miejsce 5</a:t>
            </a:r>
            <a:endParaRPr lang="pl-PL" sz="4000" b="1" dirty="0">
              <a:solidFill>
                <a:schemeClr val="tx1"/>
              </a:solidFill>
            </a:endParaRPr>
          </a:p>
        </p:txBody>
      </p:sp>
      <p:pic>
        <p:nvPicPr>
          <p:cNvPr id="1028" name="Obraz 1" descr="osp_brzeszcz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293096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</a:rPr>
              <a:t>Największa w Gminie Brzeszcze organizacja pozarządowa i jedna z większych straży pożarnych w woj. Małopolskim</a:t>
            </a:r>
            <a:endParaRPr lang="pl-PL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1169988" y="1946275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1" descr="osp_brzeszcz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941168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1143000"/>
          </a:xfrm>
        </p:spPr>
        <p:txBody>
          <a:bodyPr/>
          <a:lstStyle/>
          <a:p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</a:rPr>
              <a:t>Niesiemy o każdej porze pomoc </a:t>
            </a:r>
            <a:br>
              <a:rPr lang="pl-PL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</a:rPr>
              <a:t>mieszkańcom naszej Gminy</a:t>
            </a:r>
            <a:endParaRPr lang="pl-PL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 descr="http://www.osp.brzeszcze.pl/gallery/1265976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43918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www.osp.brzeszcze.pl/gallery/1285753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78522"/>
            <a:ext cx="3644404" cy="2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://www.osp.brzeszcze.pl/gallery/1266056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1" y="1412776"/>
            <a:ext cx="3576397" cy="268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/>
          <p:cNvSpPr txBox="1"/>
          <p:nvPr/>
        </p:nvSpPr>
        <p:spPr>
          <a:xfrm>
            <a:off x="4860032" y="141277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Pożary</a:t>
            </a:r>
            <a:endParaRPr lang="pl-PL" sz="2000" dirty="0"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012160" y="616530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Powodzie</a:t>
            </a:r>
            <a:endParaRPr lang="pl-PL" sz="2000" dirty="0"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020272" y="42930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Wypadki drogowe</a:t>
            </a:r>
            <a:endParaRPr lang="pl-PL" sz="2000" dirty="0">
              <a:latin typeface="+mj-lt"/>
            </a:endParaRPr>
          </a:p>
        </p:txBody>
      </p:sp>
      <p:pic>
        <p:nvPicPr>
          <p:cNvPr id="12" name="Obraz 1" descr="osp_brzeszcz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8640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  <a:t>Corocznie przepracowujemy społecznie kilka tysięcy godzin</a:t>
            </a:r>
            <a:endParaRPr lang="pl-PL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9988" y="1772816"/>
            <a:ext cx="7772400" cy="4608511"/>
          </a:xfrm>
        </p:spPr>
        <p:txBody>
          <a:bodyPr/>
          <a:lstStyle/>
          <a:p>
            <a:r>
              <a:rPr lang="pl-PL" sz="2800" dirty="0" smtClean="0"/>
              <a:t>remonty budynków i sprzętu – 1500 godz.</a:t>
            </a:r>
          </a:p>
          <a:p>
            <a:r>
              <a:rPr lang="pl-PL" sz="2800" dirty="0" smtClean="0"/>
              <a:t>zawody </a:t>
            </a:r>
            <a:r>
              <a:rPr lang="pl-PL" sz="2800" dirty="0" err="1" smtClean="0"/>
              <a:t>sportowo–pożarnicze</a:t>
            </a:r>
            <a:r>
              <a:rPr lang="pl-PL" sz="2800" dirty="0" smtClean="0"/>
              <a:t> – 1500 godz.</a:t>
            </a:r>
          </a:p>
          <a:p>
            <a:r>
              <a:rPr lang="pl-PL" sz="2800" dirty="0" smtClean="0"/>
              <a:t>organizacja zabaw, zebrań, imprez – 1200 godz.</a:t>
            </a:r>
          </a:p>
          <a:p>
            <a:r>
              <a:rPr lang="pl-PL" sz="2800" dirty="0" smtClean="0"/>
              <a:t>inne zawody, konkursy, pokazy – 1000 godz.</a:t>
            </a:r>
          </a:p>
          <a:p>
            <a:r>
              <a:rPr lang="pl-PL" sz="2800" dirty="0" smtClean="0"/>
              <a:t>prace Zarządu i KR – 800 godz. </a:t>
            </a:r>
          </a:p>
          <a:p>
            <a:r>
              <a:rPr lang="pl-PL" sz="2800" dirty="0" smtClean="0"/>
              <a:t>uroczystości, rocznice – 500 godz.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ŁĄCZNIE: ok. 6500 godz./rok  </a:t>
            </a:r>
          </a:p>
          <a:p>
            <a:pPr>
              <a:buNone/>
            </a:pPr>
            <a:r>
              <a:rPr lang="pl-PL" sz="2800" dirty="0" smtClean="0"/>
              <a:t>						</a:t>
            </a:r>
          </a:p>
          <a:p>
            <a:pPr>
              <a:buNone/>
            </a:pPr>
            <a:endParaRPr lang="pl-PL" sz="2800" dirty="0"/>
          </a:p>
        </p:txBody>
      </p:sp>
      <p:pic>
        <p:nvPicPr>
          <p:cNvPr id="4" name="Obraz 1" descr="osp_brzeszcz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933056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1143000"/>
          </a:xfrm>
        </p:spPr>
        <p:txBody>
          <a:bodyPr/>
          <a:lstStyle/>
          <a:p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</a:rPr>
              <a:t>Promujemy naszą Gminę w kraju </a:t>
            </a:r>
            <a:br>
              <a:rPr lang="pl-PL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</a:rPr>
              <a:t>i zagranicą</a:t>
            </a:r>
            <a:endParaRPr lang="pl-PL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96136" y="14847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Wieliczka</a:t>
            </a:r>
            <a:endParaRPr lang="pl-PL" sz="2000" dirty="0"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220072" y="62373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Warszawa</a:t>
            </a:r>
            <a:endParaRPr lang="pl-PL" sz="2000" dirty="0"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308304" y="530120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Bratysława</a:t>
            </a:r>
            <a:endParaRPr lang="pl-PL" sz="2000" dirty="0">
              <a:latin typeface="+mj-lt"/>
            </a:endParaRPr>
          </a:p>
        </p:txBody>
      </p:sp>
      <p:pic>
        <p:nvPicPr>
          <p:cNvPr id="12" name="Obraz 1" descr="osp_brzeszcz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169988" y="1946275"/>
            <a:ext cx="5634260" cy="285087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30" name="Picture 6" descr="http://www.osp.brzeszcze.pl/gallery/1266054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5112568" cy="2870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www.osp.brzeszcze.pl/gallery/1282139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4223792" cy="2818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www.osp.brzeszcze.pl/gallery/1272888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221088"/>
            <a:ext cx="3198542" cy="240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1143000"/>
          </a:xfrm>
        </p:spPr>
        <p:txBody>
          <a:bodyPr/>
          <a:lstStyle/>
          <a:p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  <a:t>Wychowujemy młodzież i organizujemy</a:t>
            </a:r>
            <a:b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  <a:t> jej czas</a:t>
            </a:r>
            <a:endParaRPr lang="pl-PL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484784"/>
            <a:ext cx="7772400" cy="2490837"/>
          </a:xfrm>
        </p:spPr>
        <p:txBody>
          <a:bodyPr/>
          <a:lstStyle/>
          <a:p>
            <a:r>
              <a:rPr lang="pl-PL" dirty="0" smtClean="0"/>
              <a:t>rywalizacja sportowa</a:t>
            </a:r>
          </a:p>
          <a:p>
            <a:r>
              <a:rPr lang="pl-PL" dirty="0" smtClean="0"/>
              <a:t>konkursy wiedzy</a:t>
            </a:r>
          </a:p>
          <a:p>
            <a:r>
              <a:rPr lang="pl-PL" dirty="0" smtClean="0"/>
              <a:t>imprezy plenerowe</a:t>
            </a:r>
          </a:p>
          <a:p>
            <a:r>
              <a:rPr lang="pl-PL" dirty="0" smtClean="0"/>
              <a:t>wycieczki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http://www.osp.brzeszcze.pl/gallery/1266054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33472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osp.brzeszcze.pl/gallery/1266055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3212356" cy="2409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www.osp.brzeszcze.pl/gallery/1266054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149080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1" descr="osp_brzeszcz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12976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24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95000"/>
                  </a:schemeClr>
                </a:solidFill>
              </a:rPr>
              <a:t>CZĘŚĆ III. Jak osiągnąć CEL.</a:t>
            </a:r>
            <a:endParaRPr lang="pl-PL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196752"/>
            <a:ext cx="7772400" cy="5256584"/>
          </a:xfrm>
        </p:spPr>
        <p:txBody>
          <a:bodyPr/>
          <a:lstStyle/>
          <a:p>
            <a:r>
              <a:rPr lang="pl-PL" dirty="0" smtClean="0"/>
              <a:t>Poświęćmy 2 godz. </a:t>
            </a:r>
          </a:p>
          <a:p>
            <a:r>
              <a:rPr lang="pl-PL" dirty="0" smtClean="0"/>
              <a:t>Zadzwońmy do rodziny i znajomych</a:t>
            </a:r>
          </a:p>
          <a:p>
            <a:r>
              <a:rPr lang="pl-PL" dirty="0" smtClean="0"/>
              <a:t>Przepytajmy sąsiadów</a:t>
            </a:r>
          </a:p>
          <a:p>
            <a:r>
              <a:rPr lang="pl-PL" dirty="0" smtClean="0"/>
              <a:t>Zachęćmy ich do głosowania na naszego Kandydata</a:t>
            </a:r>
          </a:p>
          <a:p>
            <a:r>
              <a:rPr lang="pl-PL" dirty="0" smtClean="0"/>
              <a:t>Idźmy z rodziną do wyborów </a:t>
            </a:r>
          </a:p>
          <a:p>
            <a:r>
              <a:rPr lang="pl-PL" dirty="0" smtClean="0"/>
              <a:t>ODDAJMY GŁOS NA NASZEGO KANDYDATA </a:t>
            </a:r>
          </a:p>
          <a:p>
            <a:r>
              <a:rPr lang="pl-PL" dirty="0" smtClean="0"/>
              <a:t>WYGRAJMY bo jesteśmy naszej Gminie potrzebni!</a:t>
            </a:r>
            <a:endParaRPr lang="pl-PL" dirty="0"/>
          </a:p>
        </p:txBody>
      </p:sp>
      <p:pic>
        <p:nvPicPr>
          <p:cNvPr id="4" name="Obraz 1" descr="osp_brzeszcz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95000"/>
                  </a:schemeClr>
                </a:solidFill>
              </a:rPr>
              <a:t>CZĘŚĆ 1. Dlaczego ON?</a:t>
            </a:r>
            <a:endParaRPr lang="pl-PL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9988" y="2276872"/>
            <a:ext cx="7772400" cy="378420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</a:t>
            </a:r>
            <a:r>
              <a:rPr lang="pl-PL" b="1" dirty="0" smtClean="0"/>
              <a:t>MAREK WYROBEK</a:t>
            </a:r>
          </a:p>
          <a:p>
            <a:pPr marL="0" indent="0" algn="ctr">
              <a:buNone/>
            </a:pPr>
            <a:r>
              <a:rPr lang="pl-PL" dirty="0" smtClean="0"/>
              <a:t>Kandydat popierany przez OSP Brzeszcze w wyborach samorządowych do Rady Gminy został wybrany przez strażaków w prawyborach organizowanych w dniach 24.07. – 09.08.2010r. uzyskując:</a:t>
            </a:r>
          </a:p>
          <a:p>
            <a:pPr marL="0" indent="0" algn="ctr">
              <a:buNone/>
            </a:pPr>
            <a:r>
              <a:rPr lang="pl-PL" sz="4400" b="1" dirty="0" smtClean="0"/>
              <a:t>63 % głosów</a:t>
            </a:r>
          </a:p>
        </p:txBody>
      </p:sp>
      <p:pic>
        <p:nvPicPr>
          <p:cNvPr id="4" name="Obraz 1" descr="osp_brzeszcz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6672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6264696" cy="932656"/>
          </a:xfrm>
        </p:spPr>
        <p:txBody>
          <a:bodyPr/>
          <a:lstStyle/>
          <a:p>
            <a:r>
              <a:rPr lang="pl-PL" sz="2800" dirty="0" smtClean="0">
                <a:solidFill>
                  <a:schemeClr val="tx1">
                    <a:lumMod val="95000"/>
                  </a:schemeClr>
                </a:solidFill>
              </a:rPr>
              <a:t>Strażak działający od 30 lat w szeregach OSP Brzeszcze</a:t>
            </a:r>
            <a:endParaRPr lang="pl-PL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 descr="F:\Nowy folder 1\P10004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004" b="7004"/>
          <a:stretch>
            <a:fillRect/>
          </a:stretch>
        </p:blipFill>
        <p:spPr bwMode="auto">
          <a:xfrm>
            <a:off x="1547664" y="548680"/>
            <a:ext cx="6596136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" descr="osp_brzeszcz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Ścieżka kariery</a:t>
            </a:r>
            <a:endParaRPr lang="pl-PL" sz="2800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"/>
          </p:nvPr>
        </p:nvSpPr>
        <p:spPr>
          <a:xfrm>
            <a:off x="3575050" y="273050"/>
            <a:ext cx="5245422" cy="5853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dirty="0" smtClean="0"/>
              <a:t>1980 – data wstąpienia do OSP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1991 – członek Zarządu OSP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1992 – sekretarz Zarządu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2000 – Z-ca Naczelnika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2006 – Naczelnik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2006 – członek Zarządu Oddziału Gminnego </a:t>
            </a:r>
            <a:endParaRPr lang="pl-PL" sz="2800" dirty="0"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600" u="sng" dirty="0" smtClean="0"/>
              <a:t>Posiada ukończone kursy: </a:t>
            </a:r>
            <a:r>
              <a:rPr lang="pl-PL" sz="1600" dirty="0" smtClean="0"/>
              <a:t>stopnia podstawowego, operatorów sprzętu, dowódców sekcji, naczelników i ratowników medycznych</a:t>
            </a:r>
          </a:p>
          <a:p>
            <a:endParaRPr lang="pl-PL" sz="1600" dirty="0" smtClean="0"/>
          </a:p>
          <a:p>
            <a:r>
              <a:rPr lang="pl-PL" sz="1600" u="sng" dirty="0" smtClean="0"/>
              <a:t>Odznaczony: </a:t>
            </a:r>
            <a:r>
              <a:rPr lang="pl-PL" sz="1600" dirty="0" smtClean="0"/>
              <a:t>Odznaką „Wzorowy Strażak”, Brązowym, Srebrnym i Złotym „Medalem za Zasługi dla Pożarnictwa”</a:t>
            </a:r>
            <a:endParaRPr lang="pl-PL" sz="1600" dirty="0"/>
          </a:p>
        </p:txBody>
      </p:sp>
      <p:pic>
        <p:nvPicPr>
          <p:cNvPr id="18" name="Obraz 1" descr="osp_brzeszcz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869160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624736" cy="1008112"/>
          </a:xfrm>
        </p:spPr>
        <p:txBody>
          <a:bodyPr/>
          <a:lstStyle/>
          <a:p>
            <a:r>
              <a:rPr lang="pl-PL" sz="2800" dirty="0" smtClean="0">
                <a:solidFill>
                  <a:schemeClr val="tx1"/>
                </a:solidFill>
              </a:rPr>
              <a:t>Społecznik, posiadający doświadczenie w pracy w samorządzie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715" r="2715"/>
          <a:stretch>
            <a:fillRect/>
          </a:stretch>
        </p:blipFill>
        <p:spPr bwMode="auto">
          <a:xfrm>
            <a:off x="1691680" y="836712"/>
            <a:ext cx="6408737" cy="446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1" descr="osp_brzeszcz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6672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772400" cy="720080"/>
          </a:xfrm>
        </p:spPr>
        <p:txBody>
          <a:bodyPr/>
          <a:lstStyle/>
          <a:p>
            <a:r>
              <a:rPr lang="pl-PL" dirty="0" smtClean="0"/>
              <a:t>CZYM SIĘ ZAJMOWAŁ?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type="body" idx="1"/>
          </p:nvPr>
        </p:nvSpPr>
        <p:spPr>
          <a:xfrm>
            <a:off x="1187624" y="620688"/>
            <a:ext cx="7704856" cy="2376264"/>
          </a:xfrm>
        </p:spPr>
        <p:txBody>
          <a:bodyPr/>
          <a:lstStyle/>
          <a:p>
            <a:pPr marL="342900" lvl="0" indent="-342900">
              <a:buFont typeface="Wingdings" pitchFamily="2" charset="2"/>
              <a:buChar char="n"/>
              <a:defRPr/>
            </a:pPr>
            <a:r>
              <a:rPr lang="pl-PL" sz="3200" dirty="0" smtClean="0"/>
              <a:t>Przewodniczący Rady Rodziców przedszkola nr 1</a:t>
            </a:r>
          </a:p>
          <a:p>
            <a:pPr marL="342900" lvl="0" indent="-342900">
              <a:buFont typeface="Wingdings" pitchFamily="2" charset="2"/>
              <a:buChar char="n"/>
              <a:defRPr/>
            </a:pPr>
            <a:r>
              <a:rPr lang="pl-PL" sz="3200" dirty="0" smtClean="0"/>
              <a:t>Przewodniczący Rady Rodziców szkoły podstawowej nr 1 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14" name="Symbol zastępczy zawartości 11"/>
          <p:cNvSpPr txBox="1">
            <a:spLocks/>
          </p:cNvSpPr>
          <p:nvPr/>
        </p:nvSpPr>
        <p:spPr bwMode="auto">
          <a:xfrm>
            <a:off x="1331640" y="4149080"/>
            <a:ext cx="75208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pl-PL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organizowanie obchodów uroczystości szkolnych i przedszkolnych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pl-PL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organizowanie imprez dla dzieci i młodzieży np. prażone, zabawy , kuligi itp.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zakup nagród i upominków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pl-PL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pozyskiwanie środków finansowych na działalność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az 1" descr="osp_brzeszcz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36912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67744" y="5085184"/>
            <a:ext cx="5400600" cy="720080"/>
          </a:xfrm>
        </p:spPr>
        <p:txBody>
          <a:bodyPr/>
          <a:lstStyle/>
          <a:p>
            <a:r>
              <a:rPr lang="pl-PL" sz="2800" dirty="0" smtClean="0">
                <a:solidFill>
                  <a:schemeClr val="tx1"/>
                </a:solidFill>
              </a:rPr>
              <a:t>Wychowawca i opiekun młodzieży 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Nowy folder 1\P100037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948064" cy="44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1" descr="osp_brzeszcz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6672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7"/>
          <p:cNvSpPr>
            <a:spLocks noGrp="1"/>
          </p:cNvSpPr>
          <p:nvPr>
            <p:ph type="title"/>
          </p:nvPr>
        </p:nvSpPr>
        <p:spPr>
          <a:xfrm>
            <a:off x="5004048" y="3068960"/>
            <a:ext cx="3168352" cy="72008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2006 – powstanie Kobiecej Drużyny Pożarniczej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1" name="Tytuł 17"/>
          <p:cNvSpPr txBox="1">
            <a:spLocks/>
          </p:cNvSpPr>
          <p:nvPr/>
        </p:nvSpPr>
        <p:spPr bwMode="auto">
          <a:xfrm>
            <a:off x="1475656" y="4869160"/>
            <a:ext cx="31683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 smtClean="0">
                <a:latin typeface="+mj-lt"/>
                <a:ea typeface="+mj-ea"/>
                <a:cs typeface="+mj-cs"/>
              </a:rPr>
              <a:t>2008 – powstaje drużyna strażackich młodzików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ytuł 17"/>
          <p:cNvSpPr txBox="1">
            <a:spLocks/>
          </p:cNvSpPr>
          <p:nvPr/>
        </p:nvSpPr>
        <p:spPr bwMode="auto">
          <a:xfrm>
            <a:off x="1979712" y="836712"/>
            <a:ext cx="31683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 smtClean="0">
                <a:latin typeface="+mj-lt"/>
                <a:ea typeface="+mj-ea"/>
                <a:cs typeface="+mj-cs"/>
              </a:rPr>
              <a:t>2002 – w ramach OSP Brzeszcze działają cztery Młodzieżowe Drużyny Pożarnicze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F:\Nowy folder 1\P10003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943" b="9943"/>
          <a:stretch>
            <a:fillRect/>
          </a:stretch>
        </p:blipFill>
        <p:spPr bwMode="auto">
          <a:xfrm>
            <a:off x="1187624" y="2276872"/>
            <a:ext cx="383496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 descr="F:\Nowy folder 1\P100038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188640"/>
            <a:ext cx="345638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" descr="F:\Nowy folder 1\P100038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4005064"/>
            <a:ext cx="3552097" cy="266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1" descr="osp_brzeszcz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95000"/>
                  </a:schemeClr>
                </a:solidFill>
              </a:rPr>
              <a:t>CZĘŚĆ II. Dlaczego MY?</a:t>
            </a:r>
            <a:endParaRPr lang="pl-PL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" name="Symbol zastępczy zawartości 6" descr="DSCF2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96318"/>
            <a:ext cx="5819676" cy="4364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az 1" descr="osp_brzeszcz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0967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2">
  <a:themeElements>
    <a:clrScheme name="Błękitny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łękitny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łękitny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łękitny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Motyw2</Template>
  <TotalTime>584</TotalTime>
  <Words>359</Words>
  <Application>Microsoft Office PowerPoint</Application>
  <PresentationFormat>Pokaz na ekranie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Motyw2</vt:lpstr>
      <vt:lpstr>Slajd 1</vt:lpstr>
      <vt:lpstr>CZĘŚĆ 1. Dlaczego ON?</vt:lpstr>
      <vt:lpstr>Strażak działający od 30 lat w szeregach OSP Brzeszcze</vt:lpstr>
      <vt:lpstr>Ścieżka kariery</vt:lpstr>
      <vt:lpstr>Społecznik, posiadający doświadczenie w pracy w samorządzie</vt:lpstr>
      <vt:lpstr>CZYM SIĘ ZAJMOWAŁ?</vt:lpstr>
      <vt:lpstr>Wychowawca i opiekun młodzieży </vt:lpstr>
      <vt:lpstr>2006 – powstanie Kobiecej Drużyny Pożarniczej</vt:lpstr>
      <vt:lpstr>CZĘŚĆ II. Dlaczego MY?</vt:lpstr>
      <vt:lpstr>Największa w Gminie Brzeszcze organizacja pozarządowa i jedna z większych straży pożarnych w woj. Małopolskim</vt:lpstr>
      <vt:lpstr>Niesiemy o każdej porze pomoc  mieszkańcom naszej Gminy</vt:lpstr>
      <vt:lpstr>Corocznie przepracowujemy społecznie kilka tysięcy godzin</vt:lpstr>
      <vt:lpstr>Promujemy naszą Gminę w kraju  i zagranicą</vt:lpstr>
      <vt:lpstr>Wychowujemy młodzież i organizujemy  jej czas</vt:lpstr>
      <vt:lpstr>CZĘŚĆ III. Jak osiągnąć CEL.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Adam Maślanka</dc:creator>
  <cp:lastModifiedBy>Adam Maślanka</cp:lastModifiedBy>
  <cp:revision>56</cp:revision>
  <dcterms:created xsi:type="dcterms:W3CDTF">2010-11-09T09:55:10Z</dcterms:created>
  <dcterms:modified xsi:type="dcterms:W3CDTF">2010-11-16T17:52:56Z</dcterms:modified>
</cp:coreProperties>
</file>